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9"/>
  </p:notesMasterIdLst>
  <p:handoutMasterIdLst>
    <p:handoutMasterId r:id="rId30"/>
  </p:handoutMasterIdLst>
  <p:sldIdLst>
    <p:sldId id="3782" r:id="rId5"/>
    <p:sldId id="3772" r:id="rId6"/>
    <p:sldId id="3778" r:id="rId7"/>
    <p:sldId id="3784" r:id="rId8"/>
    <p:sldId id="3796" r:id="rId9"/>
    <p:sldId id="3776" r:id="rId10"/>
    <p:sldId id="3793" r:id="rId11"/>
    <p:sldId id="3792" r:id="rId12"/>
    <p:sldId id="3780" r:id="rId13"/>
    <p:sldId id="3774" r:id="rId14"/>
    <p:sldId id="3779" r:id="rId15"/>
    <p:sldId id="3799" r:id="rId16"/>
    <p:sldId id="3800" r:id="rId17"/>
    <p:sldId id="3801" r:id="rId18"/>
    <p:sldId id="3802" r:id="rId19"/>
    <p:sldId id="3803" r:id="rId20"/>
    <p:sldId id="3804" r:id="rId21"/>
    <p:sldId id="3794" r:id="rId22"/>
    <p:sldId id="3775" r:id="rId23"/>
    <p:sldId id="3787" r:id="rId24"/>
    <p:sldId id="3788" r:id="rId25"/>
    <p:sldId id="3789" r:id="rId26"/>
    <p:sldId id="3795" r:id="rId27"/>
    <p:sldId id="326" r:id="rId28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52222-EEFB-42B6-90E5-8E2490915D26}">
          <p14:sldIdLst>
            <p14:sldId id="3782"/>
            <p14:sldId id="3772"/>
            <p14:sldId id="3778"/>
            <p14:sldId id="3784"/>
            <p14:sldId id="3796"/>
            <p14:sldId id="3776"/>
            <p14:sldId id="3793"/>
            <p14:sldId id="3792"/>
            <p14:sldId id="3780"/>
            <p14:sldId id="3774"/>
            <p14:sldId id="3779"/>
            <p14:sldId id="3799"/>
            <p14:sldId id="3800"/>
            <p14:sldId id="3801"/>
            <p14:sldId id="3802"/>
            <p14:sldId id="3803"/>
            <p14:sldId id="3804"/>
            <p14:sldId id="3794"/>
            <p14:sldId id="3775"/>
            <p14:sldId id="3787"/>
            <p14:sldId id="3788"/>
            <p14:sldId id="3789"/>
            <p14:sldId id="379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7" autoAdjust="0"/>
  </p:normalViewPr>
  <p:slideViewPr>
    <p:cSldViewPr snapToGrid="0">
      <p:cViewPr varScale="1">
        <p:scale>
          <a:sx n="79" d="100"/>
          <a:sy n="79" d="100"/>
        </p:scale>
        <p:origin x="1770" y="96"/>
      </p:cViewPr>
      <p:guideLst/>
    </p:cSldViewPr>
  </p:slideViewPr>
  <p:notesTextViewPr>
    <p:cViewPr>
      <p:scale>
        <a:sx n="3" d="2"/>
        <a:sy n="3" d="2"/>
      </p:scale>
      <p:origin x="0" y="-222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</a:t>
            </a:r>
            <a:r>
              <a:rPr lang="en-US"/>
              <a:t>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added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/>
              <a:t> Service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3 million </a:t>
            </a:r>
            <a:r>
              <a:rPr lang="en-US" dirty="0" err="1"/>
              <a:t>msgs</a:t>
            </a:r>
            <a:r>
              <a:rPr lang="en-US" dirty="0"/>
              <a:t>. / day w/ 3 Standard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Real-time Web with 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917650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JS, Java, C++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SignalR Service logo">
            <a:extLst>
              <a:ext uri="{FF2B5EF4-FFF2-40B4-BE49-F238E27FC236}">
                <a16:creationId xmlns:a16="http://schemas.microsoft.com/office/drawing/2014/main" id="{B62B6923-2395-4F12-B1E9-A931D570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4" y="2729277"/>
            <a:ext cx="1404595" cy="14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36DF8-C7A2-453B-B256-B48AB8E67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200876"/>
          </a:xfrm>
        </p:spPr>
        <p:txBody>
          <a:bodyPr/>
          <a:lstStyle/>
          <a:p>
            <a:r>
              <a:rPr lang="en-US" dirty="0"/>
              <a:t>	Azure App Service</a:t>
            </a:r>
          </a:p>
          <a:p>
            <a:r>
              <a:rPr lang="en-US" dirty="0"/>
              <a:t>	3 Basic instances = </a:t>
            </a:r>
            <a:r>
              <a:rPr lang="en-US" sz="2400" dirty="0"/>
              <a:t>1,050</a:t>
            </a:r>
            <a:r>
              <a:rPr lang="en-US" dirty="0"/>
              <a:t> concurrent</a:t>
            </a:r>
          </a:p>
          <a:p>
            <a:r>
              <a:rPr lang="en-US" dirty="0"/>
              <a:t>		@ ~$0.23 / hr.</a:t>
            </a:r>
          </a:p>
          <a:p>
            <a:endParaRPr lang="en-US" dirty="0"/>
          </a:p>
          <a:p>
            <a:r>
              <a:rPr lang="en-US" dirty="0"/>
              <a:t>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r>
              <a:rPr lang="en-US" dirty="0"/>
              <a:t>	3 Standard instances = </a:t>
            </a:r>
            <a:r>
              <a:rPr lang="en-US" sz="2400" dirty="0"/>
              <a:t>3,000</a:t>
            </a:r>
            <a:r>
              <a:rPr lang="en-US" dirty="0"/>
              <a:t> concurrent</a:t>
            </a:r>
          </a:p>
          <a:p>
            <a:r>
              <a:rPr lang="en-US" dirty="0"/>
              <a:t>		@ ~$0.10 / hr.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040C6-BAB7-4241-95E7-5E99BBC4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connections in Azure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DC7F0C-8DD2-4FF8-8767-0EB06E672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55764"/>
              </p:ext>
            </p:extLst>
          </p:nvPr>
        </p:nvGraphicFramePr>
        <p:xfrm>
          <a:off x="6436403" y="1228844"/>
          <a:ext cx="5473840" cy="4622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683">
                  <a:extLst>
                    <a:ext uri="{9D8B030D-6E8A-4147-A177-3AD203B41FA5}">
                      <a16:colId xmlns:a16="http://schemas.microsoft.com/office/drawing/2014/main" val="633911240"/>
                    </a:ext>
                  </a:extLst>
                </a:gridCol>
                <a:gridCol w="1843532">
                  <a:extLst>
                    <a:ext uri="{9D8B030D-6E8A-4147-A177-3AD203B41FA5}">
                      <a16:colId xmlns:a16="http://schemas.microsoft.com/office/drawing/2014/main" val="3252007508"/>
                    </a:ext>
                  </a:extLst>
                </a:gridCol>
                <a:gridCol w="1232218">
                  <a:extLst>
                    <a:ext uri="{9D8B030D-6E8A-4147-A177-3AD203B41FA5}">
                      <a16:colId xmlns:a16="http://schemas.microsoft.com/office/drawing/2014/main" val="2503556833"/>
                    </a:ext>
                  </a:extLst>
                </a:gridCol>
                <a:gridCol w="1251407">
                  <a:extLst>
                    <a:ext uri="{9D8B030D-6E8A-4147-A177-3AD203B41FA5}">
                      <a16:colId xmlns:a16="http://schemas.microsoft.com/office/drawing/2014/main" val="4234249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Connections / </a:t>
                      </a:r>
                    </a:p>
                    <a:p>
                      <a:r>
                        <a:rPr lang="en-US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Max. </a:t>
                      </a:r>
                    </a:p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/  instance / hr.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8095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App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0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3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3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1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4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31709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</a:t>
                      </a:r>
                      <a:r>
                        <a:rPr lang="en-US" b="1" dirty="0" err="1"/>
                        <a:t>SignalR</a:t>
                      </a:r>
                      <a:r>
                        <a:rPr lang="en-US" b="1" dirty="0"/>
                        <a:t>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2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09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$0.0335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8943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DB27AB9-D127-4653-B3EF-9DF6AA70A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" y="1182498"/>
            <a:ext cx="780290" cy="7802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CC3DA4-CCD2-4E5F-B8F7-93920727582C}"/>
              </a:ext>
            </a:extLst>
          </p:cNvPr>
          <p:cNvCxnSpPr>
            <a:cxnSpLocks/>
          </p:cNvCxnSpPr>
          <p:nvPr/>
        </p:nvCxnSpPr>
        <p:spPr>
          <a:xfrm>
            <a:off x="1374254" y="1527858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AC474-085B-43EC-8335-74E88AF3E9B0}"/>
              </a:ext>
            </a:extLst>
          </p:cNvPr>
          <p:cNvCxnSpPr>
            <a:cxnSpLocks/>
          </p:cNvCxnSpPr>
          <p:nvPr/>
        </p:nvCxnSpPr>
        <p:spPr>
          <a:xfrm>
            <a:off x="1374254" y="3393311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3B3AE4-7237-4976-A8D5-0953DE8B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09405"/>
              </p:ext>
            </p:extLst>
          </p:nvPr>
        </p:nvGraphicFramePr>
        <p:xfrm>
          <a:off x="3356658" y="4739124"/>
          <a:ext cx="3079745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79745">
                  <a:extLst>
                    <a:ext uri="{9D8B030D-6E8A-4147-A177-3AD203B41FA5}">
                      <a16:colId xmlns:a16="http://schemas.microsoft.com/office/drawing/2014/main" val="261853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Messages / instance /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5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95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5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E9A39-A236-474F-8824-5CF3D2493C7E}"/>
              </a:ext>
            </a:extLst>
          </p:cNvPr>
          <p:cNvGrpSpPr/>
          <p:nvPr/>
        </p:nvGrpSpPr>
        <p:grpSpPr>
          <a:xfrm>
            <a:off x="6660490" y="2020844"/>
            <a:ext cx="5337835" cy="4120209"/>
            <a:chOff x="7116717" y="2055624"/>
            <a:chExt cx="5337835" cy="41202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0AD7A4-2A86-4C20-A592-6188B205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654" y="3914021"/>
              <a:ext cx="3340898" cy="2261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BA83AD-6A88-4F61-84B4-B7DCA94E6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6717" y="2827606"/>
              <a:ext cx="3340898" cy="226181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DE9DE0-BDA4-46F1-8A99-787EEB7D8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055624"/>
              <a:ext cx="37909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af610f50-4aee-43ff-9d65-64420adb70d2"/>
    <ds:schemaRef ds:uri="http://purl.org/dc/elements/1.1/"/>
    <ds:schemaRef ds:uri="15c98cf3-0896-4040-874f-f436925621df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2586</TotalTime>
  <Words>1270</Words>
  <Application>Microsoft Office PowerPoint</Application>
  <PresentationFormat>Custom</PresentationFormat>
  <Paragraphs>359</Paragraphs>
  <Slides>24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Consolas</vt:lpstr>
      <vt:lpstr>Roboto</vt:lpstr>
      <vt:lpstr>Segoe UI</vt:lpstr>
      <vt:lpstr>Segoe UI Light</vt:lpstr>
      <vt:lpstr>Segoe UI Semibold</vt:lpstr>
      <vt:lpstr>Wingdings</vt:lpstr>
      <vt:lpstr>Azure PPT Template - 2018</vt:lpstr>
      <vt:lpstr>Building the Real-time Web with ASP.NET Core SignalR</vt:lpstr>
      <vt:lpstr>SignalR: The what</vt:lpstr>
      <vt:lpstr>SignalR: The why</vt:lpstr>
      <vt:lpstr>SignalR use cases</vt:lpstr>
      <vt:lpstr>Virtual whiteboard example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Scale-out for your ASP.NET Core SignalR app</vt:lpstr>
      <vt:lpstr>Scale-out with SignalR</vt:lpstr>
      <vt:lpstr>A weak scale-out solution</vt:lpstr>
      <vt:lpstr>A better scale-out solution</vt:lpstr>
      <vt:lpstr>Concurrent connections in Azure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418</cp:revision>
  <dcterms:created xsi:type="dcterms:W3CDTF">2018-10-05T19:03:14Z</dcterms:created>
  <dcterms:modified xsi:type="dcterms:W3CDTF">2019-03-08T02:42:46Z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